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Catamaran"/>
      <p:regular r:id="rId23"/>
      <p:bold r:id="rId24"/>
    </p:embeddedFont>
    <p:embeddedFont>
      <p:font typeface="Roboto"/>
      <p:regular r:id="rId25"/>
      <p:bold r:id="rId26"/>
      <p:italic r:id="rId27"/>
      <p:boldItalic r:id="rId28"/>
    </p:embeddedFont>
    <p:embeddedFont>
      <p:font typeface="Montserrat"/>
      <p:regular r:id="rId29"/>
      <p:bold r:id="rId30"/>
      <p:italic r:id="rId31"/>
      <p:boldItalic r:id="rId32"/>
    </p:embeddedFont>
    <p:embeddedFont>
      <p:font typeface="Lato"/>
      <p:regular r:id="rId33"/>
      <p:bold r:id="rId34"/>
      <p:italic r:id="rId35"/>
      <p:boldItalic r:id="rId36"/>
    </p:embeddedFont>
    <p:embeddedFont>
      <p:font typeface="Average"/>
      <p:regular r:id="rId37"/>
    </p:embeddedFont>
    <p:embeddedFont>
      <p:font typeface="Oswald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49B202F-798C-4D12-A276-DDEEE5B2CB96}">
  <a:tblStyle styleId="{449B202F-798C-4D12-A276-DDEEE5B2CB9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Catamaran-bold.fntdata"/><Relationship Id="rId23" Type="http://schemas.openxmlformats.org/officeDocument/2006/relationships/font" Target="fonts/Catamaran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11" Type="http://schemas.openxmlformats.org/officeDocument/2006/relationships/slide" Target="slides/slide5.xml"/><Relationship Id="rId33" Type="http://schemas.openxmlformats.org/officeDocument/2006/relationships/font" Target="fonts/Lato-regular.fntdata"/><Relationship Id="rId10" Type="http://schemas.openxmlformats.org/officeDocument/2006/relationships/slide" Target="slides/slide4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7.xml"/><Relationship Id="rId35" Type="http://schemas.openxmlformats.org/officeDocument/2006/relationships/font" Target="fonts/Lato-italic.fntdata"/><Relationship Id="rId12" Type="http://schemas.openxmlformats.org/officeDocument/2006/relationships/slide" Target="slides/slide6.xml"/><Relationship Id="rId34" Type="http://schemas.openxmlformats.org/officeDocument/2006/relationships/font" Target="fonts/Lato-bold.fntdata"/><Relationship Id="rId15" Type="http://schemas.openxmlformats.org/officeDocument/2006/relationships/slide" Target="slides/slide9.xml"/><Relationship Id="rId37" Type="http://schemas.openxmlformats.org/officeDocument/2006/relationships/font" Target="fonts/Average-regular.fntdata"/><Relationship Id="rId14" Type="http://schemas.openxmlformats.org/officeDocument/2006/relationships/slide" Target="slides/slide8.xml"/><Relationship Id="rId36" Type="http://schemas.openxmlformats.org/officeDocument/2006/relationships/font" Target="fonts/Lato-boldItalic.fntdata"/><Relationship Id="rId17" Type="http://schemas.openxmlformats.org/officeDocument/2006/relationships/slide" Target="slides/slide11.xml"/><Relationship Id="rId39" Type="http://schemas.openxmlformats.org/officeDocument/2006/relationships/font" Target="fonts/Oswald-bold.fntdata"/><Relationship Id="rId16" Type="http://schemas.openxmlformats.org/officeDocument/2006/relationships/slide" Target="slides/slide10.xml"/><Relationship Id="rId38" Type="http://schemas.openxmlformats.org/officeDocument/2006/relationships/font" Target="fonts/Oswald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329d38ae52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329d38ae52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32ec66fe71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32ec66fe71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2a512a212c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32a512a212c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32e7be4c68d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32e7be4c68d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298e7a1d5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298e7a1d5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2a512a212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32a512a212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f87997393_0_1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f87997393_0_1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Relationship Id="rId6" Type="http://schemas.openxmlformats.org/officeDocument/2006/relationships/slide" Target="/ppt/slides/slide4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Relationship Id="rId5" Type="http://schemas.openxmlformats.org/officeDocument/2006/relationships/image" Target="../media/image4.png"/><Relationship Id="rId6" Type="http://schemas.openxmlformats.org/officeDocument/2006/relationships/image" Target="../media/image16.png"/><Relationship Id="rId7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7.png"/><Relationship Id="rId6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1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14.png"/><Relationship Id="rId6" Type="http://schemas.openxmlformats.org/officeDocument/2006/relationships/image" Target="../media/image8.png"/><Relationship Id="rId7" Type="http://schemas.openxmlformats.org/officeDocument/2006/relationships/image" Target="../media/image6.png"/><Relationship Id="rId8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064825" y="1405250"/>
            <a:ext cx="59967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Navigation aid for the    </a:t>
            </a:r>
            <a:r>
              <a:rPr lang="en-GB">
                <a:solidFill>
                  <a:schemeClr val="dk1"/>
                </a:solidFill>
              </a:rPr>
              <a:t>…..</a:t>
            </a:r>
            <a:r>
              <a:rPr lang="en-GB"/>
              <a:t>Visually Impaired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6596525" y="4157375"/>
            <a:ext cx="2392200" cy="7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DFP Group No. 39</a:t>
            </a:r>
            <a:endParaRPr/>
          </a:p>
          <a:p>
            <a:pPr indent="0" lvl="0" marL="0" rtl="0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Mentor:  Dr. Dinesh Kumar V.</a:t>
            </a:r>
            <a:endParaRPr/>
          </a:p>
        </p:txBody>
      </p:sp>
      <p:sp>
        <p:nvSpPr>
          <p:cNvPr id="230" name="Google Shape;230;p17"/>
          <p:cNvSpPr txBox="1"/>
          <p:nvPr/>
        </p:nvSpPr>
        <p:spPr>
          <a:xfrm>
            <a:off x="2177025" y="276200"/>
            <a:ext cx="1740000" cy="6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17"/>
          <p:cNvSpPr txBox="1"/>
          <p:nvPr>
            <p:ph idx="1" type="subTitle"/>
          </p:nvPr>
        </p:nvSpPr>
        <p:spPr>
          <a:xfrm>
            <a:off x="4709875" y="2757750"/>
            <a:ext cx="27066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800"/>
              <a:t>DFP  Design Evaluation</a:t>
            </a:r>
            <a:endParaRPr b="1" sz="1800"/>
          </a:p>
        </p:txBody>
      </p:sp>
      <p:pic>
        <p:nvPicPr>
          <p:cNvPr id="232" name="Google Shape;23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1626" y="192525"/>
            <a:ext cx="463449" cy="43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26"/>
          <p:cNvSpPr txBox="1"/>
          <p:nvPr>
            <p:ph idx="4294967295" type="subTitle"/>
          </p:nvPr>
        </p:nvSpPr>
        <p:spPr>
          <a:xfrm>
            <a:off x="923225" y="0"/>
            <a:ext cx="3938100" cy="4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latin typeface="Georgia"/>
                <a:ea typeface="Georgia"/>
                <a:cs typeface="Georgia"/>
                <a:sym typeface="Georgia"/>
              </a:rPr>
              <a:t>Technical/Product Specs.</a:t>
            </a:r>
            <a:endParaRPr sz="26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t/>
            </a:r>
            <a:endParaRPr sz="266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15" name="Google Shape;415;p26"/>
          <p:cNvSpPr txBox="1"/>
          <p:nvPr/>
        </p:nvSpPr>
        <p:spPr>
          <a:xfrm>
            <a:off x="1224150" y="2504125"/>
            <a:ext cx="14511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622">
                <a:solidFill>
                  <a:schemeClr val="dk2"/>
                </a:solidFill>
              </a:rPr>
              <a:t>AMB 82-Mini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6" name="Google Shape;416;p26"/>
          <p:cNvSpPr txBox="1"/>
          <p:nvPr/>
        </p:nvSpPr>
        <p:spPr>
          <a:xfrm>
            <a:off x="1673575" y="1636395"/>
            <a:ext cx="462300" cy="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7" name="Google Shape;417;p26"/>
          <p:cNvSpPr/>
          <p:nvPr/>
        </p:nvSpPr>
        <p:spPr>
          <a:xfrm>
            <a:off x="3332697" y="1536175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6"/>
          <p:cNvSpPr txBox="1"/>
          <p:nvPr/>
        </p:nvSpPr>
        <p:spPr>
          <a:xfrm>
            <a:off x="3030600" y="2504125"/>
            <a:ext cx="154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622">
                <a:solidFill>
                  <a:schemeClr val="dk2"/>
                </a:solidFill>
              </a:rPr>
              <a:t>LIDAR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9" name="Google Shape;419;p26"/>
          <p:cNvSpPr txBox="1"/>
          <p:nvPr/>
        </p:nvSpPr>
        <p:spPr>
          <a:xfrm>
            <a:off x="4953875" y="2504125"/>
            <a:ext cx="14982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622">
                <a:solidFill>
                  <a:schemeClr val="dk2"/>
                </a:solidFill>
              </a:rPr>
              <a:t>Vibrational    Motors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0" name="Google Shape;420;p26"/>
          <p:cNvSpPr txBox="1"/>
          <p:nvPr/>
        </p:nvSpPr>
        <p:spPr>
          <a:xfrm>
            <a:off x="6833950" y="2571750"/>
            <a:ext cx="17313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8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b="1" lang="en-GB" sz="1700">
                <a:solidFill>
                  <a:schemeClr val="dk2"/>
                </a:solidFill>
              </a:rPr>
              <a:t>GPS Module</a:t>
            </a:r>
            <a:endParaRPr sz="2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1" name="Google Shape;421;p26"/>
          <p:cNvSpPr txBox="1"/>
          <p:nvPr/>
        </p:nvSpPr>
        <p:spPr>
          <a:xfrm>
            <a:off x="1054800" y="3247725"/>
            <a:ext cx="1975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A</a:t>
            </a:r>
            <a:r>
              <a:rPr lang="en-GB" sz="1100">
                <a:solidFill>
                  <a:schemeClr val="lt1"/>
                </a:solidFill>
              </a:rPr>
              <a:t> specialized AI-enabled imaging and video processing platform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22" name="Google Shape;422;p26"/>
          <p:cNvSpPr txBox="1"/>
          <p:nvPr/>
        </p:nvSpPr>
        <p:spPr>
          <a:xfrm>
            <a:off x="2550300" y="3164025"/>
            <a:ext cx="2220900" cy="8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0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57">
                <a:solidFill>
                  <a:schemeClr val="dk2"/>
                </a:solidFill>
              </a:rPr>
              <a:t>O</a:t>
            </a:r>
            <a:r>
              <a:rPr lang="en-GB" sz="1057">
                <a:solidFill>
                  <a:schemeClr val="dk2"/>
                </a:solidFill>
              </a:rPr>
              <a:t>ffers high resolution mapping and precise detection of medium to long-range obstacles</a:t>
            </a:r>
            <a:endParaRPr sz="1300"/>
          </a:p>
        </p:txBody>
      </p:sp>
      <p:sp>
        <p:nvSpPr>
          <p:cNvPr id="423" name="Google Shape;423;p26"/>
          <p:cNvSpPr txBox="1"/>
          <p:nvPr/>
        </p:nvSpPr>
        <p:spPr>
          <a:xfrm>
            <a:off x="4771200" y="3178425"/>
            <a:ext cx="1975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lt1"/>
                </a:solidFill>
              </a:rPr>
              <a:t>operate on a principle involving the detection of vibrations by objects interacting with the sensor.</a:t>
            </a:r>
            <a:endParaRPr sz="1050">
              <a:solidFill>
                <a:schemeClr val="lt1"/>
              </a:solidFill>
            </a:endParaRPr>
          </a:p>
        </p:txBody>
      </p:sp>
      <p:sp>
        <p:nvSpPr>
          <p:cNvPr id="424" name="Google Shape;424;p26"/>
          <p:cNvSpPr txBox="1"/>
          <p:nvPr/>
        </p:nvSpPr>
        <p:spPr>
          <a:xfrm>
            <a:off x="6746800" y="3178425"/>
            <a:ext cx="2076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highlight>
                  <a:schemeClr val="dk1"/>
                </a:highlight>
              </a:rPr>
              <a:t>It navigate the visually impaired person show the live location in mobile app</a:t>
            </a:r>
            <a:endParaRPr sz="1300">
              <a:solidFill>
                <a:schemeClr val="lt1"/>
              </a:solidFill>
              <a:highlight>
                <a:schemeClr val="dk1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25" name="Google Shape;42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4150" y="1193434"/>
            <a:ext cx="1451100" cy="1226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5577" y="1193450"/>
            <a:ext cx="1377348" cy="12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89313" y="1216751"/>
            <a:ext cx="1498350" cy="117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8" name="Google Shape;428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96063" y="1216762"/>
            <a:ext cx="1451100" cy="117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81626" y="192525"/>
            <a:ext cx="463449" cy="43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3075" y="893425"/>
            <a:ext cx="2496524" cy="234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27"/>
          <p:cNvPicPr preferRelativeResize="0"/>
          <p:nvPr/>
        </p:nvPicPr>
        <p:blipFill rotWithShape="1">
          <a:blip r:embed="rId4">
            <a:alphaModFix/>
          </a:blip>
          <a:srcRect b="0" l="3070" r="-3070" t="0"/>
          <a:stretch/>
        </p:blipFill>
        <p:spPr>
          <a:xfrm>
            <a:off x="4035375" y="893425"/>
            <a:ext cx="2646850" cy="2293275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27"/>
          <p:cNvSpPr txBox="1"/>
          <p:nvPr/>
        </p:nvSpPr>
        <p:spPr>
          <a:xfrm>
            <a:off x="645025" y="2749000"/>
            <a:ext cx="459000" cy="3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r>
              <a:rPr b="1" lang="en-GB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b="1"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7" name="Google Shape;437;p27"/>
          <p:cNvSpPr txBox="1"/>
          <p:nvPr/>
        </p:nvSpPr>
        <p:spPr>
          <a:xfrm>
            <a:off x="5527950" y="2716400"/>
            <a:ext cx="4590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r>
              <a:rPr b="1" lang="en-GB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b="1" sz="3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8" name="Google Shape;438;p27"/>
          <p:cNvSpPr txBox="1"/>
          <p:nvPr/>
        </p:nvSpPr>
        <p:spPr>
          <a:xfrm>
            <a:off x="6223225" y="4254725"/>
            <a:ext cx="4590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3.</a:t>
            </a:r>
            <a:endParaRPr b="1"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9" name="Google Shape;439;p27"/>
          <p:cNvSpPr txBox="1"/>
          <p:nvPr/>
        </p:nvSpPr>
        <p:spPr>
          <a:xfrm>
            <a:off x="1104025" y="3581325"/>
            <a:ext cx="4572900" cy="14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.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GPS Module Connection with AMB82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. LiDAR Connection with AMB82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. Vibrational Motor Connection with AMB82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0" name="Google Shape;440;p27"/>
          <p:cNvSpPr txBox="1"/>
          <p:nvPr/>
        </p:nvSpPr>
        <p:spPr>
          <a:xfrm>
            <a:off x="890075" y="0"/>
            <a:ext cx="3331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Circuit Diagram</a:t>
            </a:r>
            <a:endParaRPr sz="2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441" name="Google Shape;441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400000">
            <a:off x="5912050" y="1705550"/>
            <a:ext cx="3824774" cy="2200525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27"/>
          <p:cNvSpPr txBox="1"/>
          <p:nvPr/>
        </p:nvSpPr>
        <p:spPr>
          <a:xfrm>
            <a:off x="3651902" y="2749000"/>
            <a:ext cx="524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r>
              <a:rPr b="1" lang="en-GB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b="1"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43" name="Google Shape;443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81626" y="192525"/>
            <a:ext cx="463449" cy="43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28"/>
          <p:cNvSpPr txBox="1"/>
          <p:nvPr/>
        </p:nvSpPr>
        <p:spPr>
          <a:xfrm>
            <a:off x="890075" y="0"/>
            <a:ext cx="3331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Circuit Diagram</a:t>
            </a:r>
            <a:endParaRPr sz="2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449" name="Google Shape;44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1626" y="192525"/>
            <a:ext cx="463449" cy="43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7775" y="628725"/>
            <a:ext cx="7106852" cy="424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29"/>
          <p:cNvSpPr txBox="1"/>
          <p:nvPr>
            <p:ph type="title"/>
          </p:nvPr>
        </p:nvSpPr>
        <p:spPr>
          <a:xfrm>
            <a:off x="902575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Georgia"/>
                <a:ea typeface="Georgia"/>
                <a:cs typeface="Georgia"/>
                <a:sym typeface="Georgia"/>
              </a:rPr>
              <a:t>Working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56" name="Google Shape;456;p29"/>
          <p:cNvSpPr txBox="1"/>
          <p:nvPr/>
        </p:nvSpPr>
        <p:spPr>
          <a:xfrm>
            <a:off x="1147175" y="1057200"/>
            <a:ext cx="7857600" cy="35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1496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GB" sz="1600">
                <a:solidFill>
                  <a:schemeClr val="lt1"/>
                </a:solidFill>
              </a:rPr>
              <a:t>The </a:t>
            </a:r>
            <a:r>
              <a:rPr b="1" lang="en-GB" sz="1600">
                <a:solidFill>
                  <a:schemeClr val="lt1"/>
                </a:solidFill>
              </a:rPr>
              <a:t>AMB82 Mini IoT Cam</a:t>
            </a:r>
            <a:r>
              <a:rPr lang="en-GB" sz="1600">
                <a:solidFill>
                  <a:schemeClr val="lt1"/>
                </a:solidFill>
              </a:rPr>
              <a:t> detects potholes, objects, obstacles, and danger signs in the surroundings with precision.</a:t>
            </a:r>
            <a:endParaRPr sz="1600">
              <a:solidFill>
                <a:schemeClr val="lt1"/>
              </a:solidFill>
            </a:endParaRPr>
          </a:p>
          <a:p>
            <a:pPr indent="-31496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GB" sz="1600">
                <a:solidFill>
                  <a:schemeClr val="lt1"/>
                </a:solidFill>
              </a:rPr>
              <a:t>A </a:t>
            </a:r>
            <a:r>
              <a:rPr b="1" lang="en-GB" sz="1600">
                <a:solidFill>
                  <a:schemeClr val="lt1"/>
                </a:solidFill>
              </a:rPr>
              <a:t>LiDAR sensor</a:t>
            </a:r>
            <a:r>
              <a:rPr lang="en-GB" sz="1600">
                <a:solidFill>
                  <a:schemeClr val="lt1"/>
                </a:solidFill>
              </a:rPr>
              <a:t> accurately measures the distance of objects and potholes for reliable detection.</a:t>
            </a:r>
            <a:endParaRPr sz="1600">
              <a:solidFill>
                <a:schemeClr val="lt1"/>
              </a:solidFill>
            </a:endParaRPr>
          </a:p>
          <a:p>
            <a:pPr indent="-31496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GB" sz="1600">
                <a:solidFill>
                  <a:schemeClr val="lt1"/>
                </a:solidFill>
              </a:rPr>
              <a:t>The </a:t>
            </a:r>
            <a:r>
              <a:rPr b="1" lang="en-GB" sz="1600">
                <a:solidFill>
                  <a:schemeClr val="lt1"/>
                </a:solidFill>
              </a:rPr>
              <a:t>NEO-6M GPS module</a:t>
            </a:r>
            <a:r>
              <a:rPr lang="en-GB" sz="1600">
                <a:solidFill>
                  <a:schemeClr val="lt1"/>
                </a:solidFill>
              </a:rPr>
              <a:t>, integrated with Google Maps, assists visually impaired individuals by providing navigation support to their caretakers through our mobile system.</a:t>
            </a:r>
            <a:endParaRPr sz="1600">
              <a:solidFill>
                <a:schemeClr val="lt1"/>
              </a:solidFill>
            </a:endParaRPr>
          </a:p>
          <a:p>
            <a:pPr indent="-31496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GB" sz="1600">
                <a:solidFill>
                  <a:schemeClr val="lt1"/>
                </a:solidFill>
              </a:rPr>
              <a:t>A </a:t>
            </a:r>
            <a:r>
              <a:rPr b="1" lang="en-GB" sz="1600">
                <a:solidFill>
                  <a:schemeClr val="lt1"/>
                </a:solidFill>
              </a:rPr>
              <a:t>touch sensor</a:t>
            </a:r>
            <a:r>
              <a:rPr lang="en-GB" sz="1600">
                <a:solidFill>
                  <a:schemeClr val="lt1"/>
                </a:solidFill>
              </a:rPr>
              <a:t> allows the device to be turned ON/OFF with a single touch.</a:t>
            </a:r>
            <a:endParaRPr sz="1600">
              <a:solidFill>
                <a:schemeClr val="lt1"/>
              </a:solidFill>
            </a:endParaRPr>
          </a:p>
          <a:p>
            <a:pPr indent="-31496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b="1" lang="en-GB" sz="1600">
                <a:solidFill>
                  <a:schemeClr val="lt1"/>
                </a:solidFill>
              </a:rPr>
              <a:t>Vibrational motors</a:t>
            </a:r>
            <a:r>
              <a:rPr lang="en-GB" sz="1600">
                <a:solidFill>
                  <a:schemeClr val="lt1"/>
                </a:solidFill>
              </a:rPr>
              <a:t> deliver haptic feedback through subtle vibrations, alerting the user to potential hazards.</a:t>
            </a:r>
            <a:endParaRPr sz="1600">
              <a:solidFill>
                <a:schemeClr val="lt1"/>
              </a:solidFill>
            </a:endParaRPr>
          </a:p>
          <a:p>
            <a:pPr indent="-31496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GB" sz="1600">
                <a:solidFill>
                  <a:schemeClr val="lt1"/>
                </a:solidFill>
              </a:rPr>
              <a:t>The model provides </a:t>
            </a:r>
            <a:r>
              <a:rPr b="1" lang="en-GB" sz="1600">
                <a:solidFill>
                  <a:schemeClr val="lt1"/>
                </a:solidFill>
              </a:rPr>
              <a:t>accurate information in any environmental or traffic condition</a:t>
            </a:r>
            <a:r>
              <a:rPr lang="en-GB" sz="1600">
                <a:solidFill>
                  <a:schemeClr val="lt1"/>
                </a:solidFill>
              </a:rPr>
              <a:t>, ensuring reliability.</a:t>
            </a:r>
            <a:endParaRPr sz="1600">
              <a:solidFill>
                <a:schemeClr val="lt1"/>
              </a:solidFill>
            </a:endParaRPr>
          </a:p>
          <a:p>
            <a:pPr indent="-31496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GB" sz="1600">
                <a:solidFill>
                  <a:schemeClr val="lt1"/>
                </a:solidFill>
              </a:rPr>
              <a:t>An </a:t>
            </a:r>
            <a:r>
              <a:rPr b="1" lang="en-GB" sz="1600">
                <a:solidFill>
                  <a:schemeClr val="lt1"/>
                </a:solidFill>
              </a:rPr>
              <a:t>air conduction band</a:t>
            </a:r>
            <a:r>
              <a:rPr lang="en-GB" sz="1600">
                <a:solidFill>
                  <a:schemeClr val="lt1"/>
                </a:solidFill>
              </a:rPr>
              <a:t> enables clear audio feedback, enhancing user awareness.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30"/>
          <p:cNvSpPr txBox="1"/>
          <p:nvPr>
            <p:ph type="title"/>
          </p:nvPr>
        </p:nvSpPr>
        <p:spPr>
          <a:xfrm>
            <a:off x="878750" y="0"/>
            <a:ext cx="2945100" cy="5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460">
                <a:latin typeface="Georgia"/>
                <a:ea typeface="Georgia"/>
                <a:cs typeface="Georgia"/>
                <a:sym typeface="Georgia"/>
              </a:rPr>
              <a:t>Bill of Material</a:t>
            </a:r>
            <a:endParaRPr sz="2460"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462" name="Google Shape;462;p30"/>
          <p:cNvGraphicFramePr/>
          <p:nvPr/>
        </p:nvGraphicFramePr>
        <p:xfrm>
          <a:off x="1092950" y="948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{449B202F-798C-4D12-A276-DDEEE5B2CB96}</a:tableStyleId>
              </a:tblPr>
              <a:tblGrid>
                <a:gridCol w="756275"/>
                <a:gridCol w="1752025"/>
                <a:gridCol w="1002950"/>
                <a:gridCol w="1137325"/>
                <a:gridCol w="1311875"/>
                <a:gridCol w="1523825"/>
              </a:tblGrid>
              <a:tr h="491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</a:rPr>
                        <a:t>S.No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</a:rPr>
                        <a:t>Name of Components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</a:rPr>
                        <a:t>Quantity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</a:rPr>
                        <a:t>Rate/unit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</a:rPr>
                        <a:t>(Rs.)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</a:rPr>
                        <a:t>Total</a:t>
                      </a:r>
                      <a:r>
                        <a:rPr b="1" lang="en-GB">
                          <a:solidFill>
                            <a:schemeClr val="lt1"/>
                          </a:solidFill>
                        </a:rPr>
                        <a:t> Rate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</a:rPr>
                        <a:t>(Rs.)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</a:rPr>
                        <a:t>Justification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609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solidFill>
                            <a:schemeClr val="lt1"/>
                          </a:solidFill>
                        </a:rPr>
                        <a:t>AMB 82 Mini Cam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2700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2700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101600" rtl="0" algn="ctr">
                        <a:lnSpc>
                          <a:spcPct val="10909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To create bird eye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  <a:p>
                      <a:pPr indent="0" lvl="0" marL="101600" rtl="0" algn="ctr">
                        <a:lnSpc>
                          <a:spcPct val="10909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For path planning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648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solidFill>
                            <a:schemeClr val="lt1"/>
                          </a:solidFill>
                        </a:rPr>
                        <a:t>LiDAR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3250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13,000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101600" rtl="0" algn="ctr">
                        <a:lnSpc>
                          <a:spcPct val="10909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Used for scanning large external areas</a:t>
                      </a:r>
                      <a:endParaRPr sz="55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446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solidFill>
                            <a:schemeClr val="lt1"/>
                          </a:solidFill>
                        </a:rPr>
                        <a:t>Vibrational </a:t>
                      </a:r>
                      <a:r>
                        <a:rPr lang="en-GB" sz="1300">
                          <a:solidFill>
                            <a:schemeClr val="lt1"/>
                          </a:solidFill>
                        </a:rPr>
                        <a:t>Motor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60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360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For </a:t>
                      </a: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haptic</a:t>
                      </a:r>
                      <a:r>
                        <a:rPr lang="en-GB" sz="1100">
                          <a:solidFill>
                            <a:schemeClr val="lt1"/>
                          </a:solidFill>
                        </a:rPr>
                        <a:t> feedback with vibration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667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solidFill>
                            <a:schemeClr val="lt1"/>
                          </a:solidFill>
                        </a:rPr>
                        <a:t>Power Unit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solidFill>
                            <a:schemeClr val="lt1"/>
                          </a:solidFill>
                        </a:rPr>
                        <a:t>(10,000 mAh)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1300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1300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101600" rtl="0" algn="ctr">
                        <a:lnSpc>
                          <a:spcPct val="11409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chemeClr val="lt1"/>
                          </a:solidFill>
                        </a:rPr>
                        <a:t>Power supply for</a:t>
                      </a:r>
                      <a:endParaRPr sz="1050">
                        <a:solidFill>
                          <a:schemeClr val="lt1"/>
                        </a:solidFill>
                      </a:endParaRPr>
                    </a:p>
                    <a:p>
                      <a:pPr indent="0" lvl="0" marL="101600" rtl="0" algn="ctr">
                        <a:lnSpc>
                          <a:spcPct val="10909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chemeClr val="lt1"/>
                          </a:solidFill>
                        </a:rPr>
                        <a:t>microcontroller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667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solidFill>
                            <a:schemeClr val="lt1"/>
                          </a:solidFill>
                        </a:rPr>
                        <a:t>NEO-6M GPS Module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550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550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101600" rtl="0" algn="ctr">
                        <a:lnSpc>
                          <a:spcPct val="11409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chemeClr val="lt1"/>
                          </a:solidFill>
                        </a:rPr>
                        <a:t>Used for navigation system</a:t>
                      </a:r>
                      <a:endParaRPr sz="105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pic>
        <p:nvPicPr>
          <p:cNvPr id="463" name="Google Shape;46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1626" y="192525"/>
            <a:ext cx="463449" cy="43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68" name="Google Shape;468;p31"/>
          <p:cNvGraphicFramePr/>
          <p:nvPr/>
        </p:nvGraphicFramePr>
        <p:xfrm>
          <a:off x="1140100" y="8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{449B202F-798C-4D12-A276-DDEEE5B2CB96}</a:tableStyleId>
              </a:tblPr>
              <a:tblGrid>
                <a:gridCol w="771625"/>
                <a:gridCol w="1727275"/>
                <a:gridCol w="980800"/>
                <a:gridCol w="1068100"/>
                <a:gridCol w="1154000"/>
                <a:gridCol w="2113525"/>
              </a:tblGrid>
              <a:tr h="579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</a:rPr>
                        <a:t>S.No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</a:rPr>
                        <a:t>Name of Components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</a:rPr>
                        <a:t>Quantity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</a:rPr>
                        <a:t>Rate/Unit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</a:rPr>
                        <a:t>Total Price(Rs.)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</a:rPr>
                        <a:t>Justification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7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CAD Printing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NA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5000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5000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chemeClr val="lt1"/>
                          </a:solidFill>
                        </a:rPr>
                        <a:t>For fabrication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99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7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Connecting wires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NA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100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500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chemeClr val="lt1"/>
                          </a:solidFill>
                        </a:rPr>
                        <a:t>For connection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35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8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USB Cable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200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200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chemeClr val="lt1"/>
                          </a:solidFill>
                        </a:rPr>
                        <a:t>Connection Input through System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6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9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solidFill>
                            <a:schemeClr val="lt1"/>
                          </a:solidFill>
                        </a:rPr>
                        <a:t>Earphone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1500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1500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chemeClr val="lt1"/>
                          </a:solidFill>
                        </a:rPr>
                        <a:t>For Audio feedback 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6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solidFill>
                            <a:schemeClr val="lt1"/>
                          </a:solidFill>
                        </a:rPr>
                        <a:t>SD Card</a:t>
                      </a:r>
                      <a:endParaRPr sz="1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150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150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chemeClr val="lt1"/>
                          </a:solidFill>
                        </a:rPr>
                        <a:t>For </a:t>
                      </a:r>
                      <a:r>
                        <a:rPr lang="en-GB" sz="1200">
                          <a:solidFill>
                            <a:schemeClr val="lt1"/>
                          </a:solidFill>
                        </a:rPr>
                        <a:t>storage purpose</a:t>
                      </a:r>
                      <a:r>
                        <a:rPr lang="en-GB" sz="1200">
                          <a:solidFill>
                            <a:schemeClr val="lt1"/>
                          </a:solidFill>
                        </a:rPr>
                        <a:t> 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3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Miscellaneous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NA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3000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3000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chemeClr val="lt1"/>
                          </a:solidFill>
                        </a:rPr>
                        <a:t>Miscellaneous expenses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69" name="Google Shape;469;p31"/>
          <p:cNvSpPr txBox="1"/>
          <p:nvPr/>
        </p:nvSpPr>
        <p:spPr>
          <a:xfrm>
            <a:off x="1140100" y="4707825"/>
            <a:ext cx="34797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Total Estimated Budget</a:t>
            </a:r>
            <a:r>
              <a:rPr b="1" lang="en-GB">
                <a:solidFill>
                  <a:schemeClr val="lt1"/>
                </a:solidFill>
              </a:rPr>
              <a:t> :</a:t>
            </a:r>
            <a:r>
              <a:rPr b="1"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28,000 - 30,000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70" name="Google Shape;47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1626" y="192525"/>
            <a:ext cx="463449" cy="43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Google Shape;47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1626" y="192525"/>
            <a:ext cx="463449" cy="436200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32"/>
          <p:cNvSpPr txBox="1"/>
          <p:nvPr>
            <p:ph type="title"/>
          </p:nvPr>
        </p:nvSpPr>
        <p:spPr>
          <a:xfrm>
            <a:off x="3439350" y="2128750"/>
            <a:ext cx="2265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>
                <a:latin typeface="Georgia"/>
                <a:ea typeface="Georgia"/>
                <a:cs typeface="Georgia"/>
                <a:sym typeface="Georgia"/>
              </a:rPr>
              <a:t>Thank you</a:t>
            </a:r>
            <a:r>
              <a:rPr lang="en-GB" sz="2800"/>
              <a:t>.</a:t>
            </a:r>
            <a:endParaRPr sz="2800"/>
          </a:p>
        </p:txBody>
      </p:sp>
      <p:sp>
        <p:nvSpPr>
          <p:cNvPr id="477" name="Google Shape;477;p32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8"/>
          <p:cNvSpPr txBox="1"/>
          <p:nvPr>
            <p:ph idx="2" type="title"/>
          </p:nvPr>
        </p:nvSpPr>
        <p:spPr>
          <a:xfrm>
            <a:off x="1224200" y="341450"/>
            <a:ext cx="30420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Group No. </a:t>
            </a:r>
            <a:r>
              <a:rPr lang="en-GB" sz="2200"/>
              <a:t> 39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200"/>
              <a:t>TEAM MEMBERS</a:t>
            </a:r>
            <a:endParaRPr b="1" sz="2200"/>
          </a:p>
        </p:txBody>
      </p:sp>
      <p:sp>
        <p:nvSpPr>
          <p:cNvPr id="238" name="Google Shape;238;p18"/>
          <p:cNvSpPr txBox="1"/>
          <p:nvPr/>
        </p:nvSpPr>
        <p:spPr>
          <a:xfrm>
            <a:off x="1377850" y="1442350"/>
            <a:ext cx="5676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Aryan                                                  </a:t>
            </a:r>
            <a:r>
              <a:rPr lang="en-GB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22BSM010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350700" y="1950850"/>
            <a:ext cx="5893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Amit Kumar                                      </a:t>
            </a:r>
            <a:r>
              <a:rPr lang="en-GB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22BEC011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078725" y="3919075"/>
            <a:ext cx="3566700" cy="6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1350700" y="2527063"/>
            <a:ext cx="56763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Aman Dhoke                                    </a:t>
            </a:r>
            <a:r>
              <a:rPr lang="en-GB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22BCS024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1350700" y="3065450"/>
            <a:ext cx="54480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</a:t>
            </a:r>
            <a:r>
              <a:rPr lang="en-GB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atwik Baruri                                    </a:t>
            </a:r>
            <a:r>
              <a:rPr lang="en-GB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22BDS034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1350700" y="3603813"/>
            <a:ext cx="60243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Shreyansh Tripathi                          </a:t>
            </a:r>
            <a:r>
              <a:rPr lang="en-GB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22BME057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4" name="Google Shape;244;p18"/>
          <p:cNvSpPr txBox="1"/>
          <p:nvPr/>
        </p:nvSpPr>
        <p:spPr>
          <a:xfrm>
            <a:off x="1377850" y="4158350"/>
            <a:ext cx="5274000" cy="6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Archakam Sree Chaitanya    </a:t>
            </a:r>
            <a:r>
              <a:rPr lang="en-GB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     22BCS041</a:t>
            </a:r>
            <a:endParaRPr sz="13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5" name="Google Shape;245;p18"/>
          <p:cNvSpPr txBox="1"/>
          <p:nvPr/>
        </p:nvSpPr>
        <p:spPr>
          <a:xfrm>
            <a:off x="6167850" y="341450"/>
            <a:ext cx="1489800" cy="2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6" name="Google Shape;24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1626" y="192525"/>
            <a:ext cx="463449" cy="43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9"/>
          <p:cNvSpPr txBox="1"/>
          <p:nvPr>
            <p:ph type="title"/>
          </p:nvPr>
        </p:nvSpPr>
        <p:spPr>
          <a:xfrm>
            <a:off x="899125" y="-4175"/>
            <a:ext cx="2547900" cy="6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50">
                <a:latin typeface="Georgia"/>
                <a:ea typeface="Georgia"/>
                <a:cs typeface="Georgia"/>
                <a:sym typeface="Georgia"/>
              </a:rPr>
              <a:t>Timeline</a:t>
            </a:r>
            <a:endParaRPr sz="265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52" name="Google Shape;252;p19"/>
          <p:cNvSpPr txBox="1"/>
          <p:nvPr/>
        </p:nvSpPr>
        <p:spPr>
          <a:xfrm>
            <a:off x="939002" y="1650043"/>
            <a:ext cx="700800" cy="2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SEP -OCT</a:t>
            </a:r>
            <a:endParaRPr sz="9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19"/>
          <p:cNvSpPr txBox="1"/>
          <p:nvPr/>
        </p:nvSpPr>
        <p:spPr>
          <a:xfrm>
            <a:off x="685652" y="3070241"/>
            <a:ext cx="1532400" cy="96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54" name="Google Shape;254;p19"/>
          <p:cNvSpPr txBox="1"/>
          <p:nvPr/>
        </p:nvSpPr>
        <p:spPr>
          <a:xfrm>
            <a:off x="2152238" y="1626025"/>
            <a:ext cx="757800" cy="2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NOV - DEC</a:t>
            </a:r>
            <a:endParaRPr sz="9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5" name="Google Shape;255;p19"/>
          <p:cNvSpPr txBox="1"/>
          <p:nvPr/>
        </p:nvSpPr>
        <p:spPr>
          <a:xfrm>
            <a:off x="3661728" y="1626018"/>
            <a:ext cx="550200" cy="2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JAN</a:t>
            </a:r>
            <a:endParaRPr sz="9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" name="Google Shape;256;p19"/>
          <p:cNvSpPr txBox="1"/>
          <p:nvPr/>
        </p:nvSpPr>
        <p:spPr>
          <a:xfrm>
            <a:off x="2069400" y="3641550"/>
            <a:ext cx="15324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Research regarding tech used, specification </a:t>
            </a:r>
            <a:endParaRPr sz="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7" name="Google Shape;257;p19"/>
          <p:cNvSpPr txBox="1"/>
          <p:nvPr/>
        </p:nvSpPr>
        <p:spPr>
          <a:xfrm>
            <a:off x="4923227" y="1650043"/>
            <a:ext cx="550200" cy="2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FEB</a:t>
            </a:r>
            <a:endParaRPr sz="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8" name="Google Shape;258;p19"/>
          <p:cNvSpPr txBox="1"/>
          <p:nvPr/>
        </p:nvSpPr>
        <p:spPr>
          <a:xfrm>
            <a:off x="6182281" y="1626018"/>
            <a:ext cx="550200" cy="2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MAR</a:t>
            </a:r>
            <a:endParaRPr sz="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9" name="Google Shape;259;p19"/>
          <p:cNvSpPr txBox="1"/>
          <p:nvPr/>
        </p:nvSpPr>
        <p:spPr>
          <a:xfrm>
            <a:off x="7228369" y="1626018"/>
            <a:ext cx="550200" cy="2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APR</a:t>
            </a:r>
            <a:endParaRPr sz="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0" name="Google Shape;260;p19"/>
          <p:cNvCxnSpPr/>
          <p:nvPr/>
        </p:nvCxnSpPr>
        <p:spPr>
          <a:xfrm>
            <a:off x="1672065" y="1894436"/>
            <a:ext cx="736800" cy="9603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1" name="Google Shape;261;p19"/>
          <p:cNvSpPr/>
          <p:nvPr/>
        </p:nvSpPr>
        <p:spPr>
          <a:xfrm flipH="1">
            <a:off x="1032523" y="2665294"/>
            <a:ext cx="1367100" cy="1866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62" name="Google Shape;262;p19"/>
          <p:cNvSpPr/>
          <p:nvPr/>
        </p:nvSpPr>
        <p:spPr>
          <a:xfrm>
            <a:off x="1041607" y="2867763"/>
            <a:ext cx="1367100" cy="1866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63" name="Google Shape;263;p19"/>
          <p:cNvSpPr/>
          <p:nvPr/>
        </p:nvSpPr>
        <p:spPr>
          <a:xfrm flipH="1">
            <a:off x="2294004" y="2665294"/>
            <a:ext cx="1367100" cy="1866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64" name="Google Shape;264;p19"/>
          <p:cNvSpPr/>
          <p:nvPr/>
        </p:nvSpPr>
        <p:spPr>
          <a:xfrm>
            <a:off x="2293833" y="2871236"/>
            <a:ext cx="1367100" cy="1866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265" name="Google Shape;265;p19"/>
          <p:cNvCxnSpPr/>
          <p:nvPr/>
        </p:nvCxnSpPr>
        <p:spPr>
          <a:xfrm>
            <a:off x="4171837" y="1881272"/>
            <a:ext cx="736800" cy="9603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6" name="Google Shape;266;p19"/>
          <p:cNvSpPr/>
          <p:nvPr/>
        </p:nvSpPr>
        <p:spPr>
          <a:xfrm flipH="1">
            <a:off x="3556119" y="2665294"/>
            <a:ext cx="1367100" cy="1866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67" name="Google Shape;267;p19"/>
          <p:cNvSpPr/>
          <p:nvPr/>
        </p:nvSpPr>
        <p:spPr>
          <a:xfrm>
            <a:off x="3555948" y="2871236"/>
            <a:ext cx="1367100" cy="1866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268" name="Google Shape;268;p19"/>
          <p:cNvCxnSpPr/>
          <p:nvPr/>
        </p:nvCxnSpPr>
        <p:spPr>
          <a:xfrm>
            <a:off x="5430904" y="1881272"/>
            <a:ext cx="736800" cy="9603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9" name="Google Shape;269;p19"/>
          <p:cNvSpPr/>
          <p:nvPr/>
        </p:nvSpPr>
        <p:spPr>
          <a:xfrm flipH="1">
            <a:off x="4815187" y="2665294"/>
            <a:ext cx="1367100" cy="1866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70" name="Google Shape;270;p19"/>
          <p:cNvSpPr/>
          <p:nvPr/>
        </p:nvSpPr>
        <p:spPr>
          <a:xfrm>
            <a:off x="4815015" y="2871236"/>
            <a:ext cx="1367100" cy="1866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271" name="Google Shape;271;p19"/>
          <p:cNvCxnSpPr/>
          <p:nvPr/>
        </p:nvCxnSpPr>
        <p:spPr>
          <a:xfrm>
            <a:off x="6686205" y="1881272"/>
            <a:ext cx="736800" cy="9603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2" name="Google Shape;272;p19"/>
          <p:cNvSpPr/>
          <p:nvPr/>
        </p:nvSpPr>
        <p:spPr>
          <a:xfrm flipH="1">
            <a:off x="6070487" y="2665294"/>
            <a:ext cx="1367100" cy="1866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73" name="Google Shape;273;p19"/>
          <p:cNvSpPr/>
          <p:nvPr/>
        </p:nvSpPr>
        <p:spPr>
          <a:xfrm>
            <a:off x="6070316" y="2871236"/>
            <a:ext cx="1367100" cy="1866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74" name="Google Shape;274;p19"/>
          <p:cNvSpPr/>
          <p:nvPr/>
        </p:nvSpPr>
        <p:spPr>
          <a:xfrm flipH="1">
            <a:off x="7329966" y="2665294"/>
            <a:ext cx="1367100" cy="1866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75" name="Google Shape;275;p19"/>
          <p:cNvSpPr/>
          <p:nvPr/>
        </p:nvSpPr>
        <p:spPr>
          <a:xfrm>
            <a:off x="7329794" y="2871236"/>
            <a:ext cx="1367100" cy="1866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76" name="Google Shape;276;p19"/>
          <p:cNvSpPr txBox="1"/>
          <p:nvPr/>
        </p:nvSpPr>
        <p:spPr>
          <a:xfrm>
            <a:off x="59008" y="1365275"/>
            <a:ext cx="757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2024</a:t>
            </a:r>
            <a:endParaRPr sz="1800"/>
          </a:p>
        </p:txBody>
      </p:sp>
      <p:sp>
        <p:nvSpPr>
          <p:cNvPr id="277" name="Google Shape;277;p19"/>
          <p:cNvSpPr txBox="1"/>
          <p:nvPr/>
        </p:nvSpPr>
        <p:spPr>
          <a:xfrm>
            <a:off x="8220994" y="1365275"/>
            <a:ext cx="70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2025</a:t>
            </a:r>
            <a:endParaRPr/>
          </a:p>
        </p:txBody>
      </p:sp>
      <p:cxnSp>
        <p:nvCxnSpPr>
          <p:cNvPr id="278" name="Google Shape;278;p19"/>
          <p:cNvCxnSpPr/>
          <p:nvPr/>
        </p:nvCxnSpPr>
        <p:spPr>
          <a:xfrm>
            <a:off x="2910041" y="1881272"/>
            <a:ext cx="736800" cy="9603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9" name="Google Shape;279;p19"/>
          <p:cNvSpPr txBox="1"/>
          <p:nvPr/>
        </p:nvSpPr>
        <p:spPr>
          <a:xfrm>
            <a:off x="850992" y="3174088"/>
            <a:ext cx="13671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Primary research</a:t>
            </a:r>
            <a:endParaRPr b="1"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0" name="Google Shape;280;p19"/>
          <p:cNvSpPr txBox="1"/>
          <p:nvPr/>
        </p:nvSpPr>
        <p:spPr>
          <a:xfrm>
            <a:off x="680437" y="3641544"/>
            <a:ext cx="1708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Observation, problem identification, Survey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Google Shape;281;p19"/>
          <p:cNvSpPr txBox="1"/>
          <p:nvPr/>
        </p:nvSpPr>
        <p:spPr>
          <a:xfrm>
            <a:off x="2240427" y="3174088"/>
            <a:ext cx="1266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Technology Exploration</a:t>
            </a:r>
            <a:endParaRPr sz="1300"/>
          </a:p>
        </p:txBody>
      </p:sp>
      <p:sp>
        <p:nvSpPr>
          <p:cNvPr id="282" name="Google Shape;282;p19"/>
          <p:cNvSpPr txBox="1"/>
          <p:nvPr/>
        </p:nvSpPr>
        <p:spPr>
          <a:xfrm>
            <a:off x="3560336" y="3659669"/>
            <a:ext cx="12666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Ideation, concept, CAD model</a:t>
            </a:r>
            <a:endParaRPr sz="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3" name="Google Shape;283;p19"/>
          <p:cNvSpPr txBox="1"/>
          <p:nvPr/>
        </p:nvSpPr>
        <p:spPr>
          <a:xfrm>
            <a:off x="3560294" y="3174088"/>
            <a:ext cx="1266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Design Ideation</a:t>
            </a:r>
            <a:endParaRPr sz="1300"/>
          </a:p>
        </p:txBody>
      </p:sp>
      <p:sp>
        <p:nvSpPr>
          <p:cNvPr id="284" name="Google Shape;284;p19"/>
          <p:cNvSpPr txBox="1"/>
          <p:nvPr/>
        </p:nvSpPr>
        <p:spPr>
          <a:xfrm>
            <a:off x="4641149" y="3641550"/>
            <a:ext cx="15726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Selection of Final ideation, Code simulation</a:t>
            </a:r>
            <a:endParaRPr sz="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" name="Google Shape;285;p19"/>
          <p:cNvSpPr txBox="1"/>
          <p:nvPr/>
        </p:nvSpPr>
        <p:spPr>
          <a:xfrm>
            <a:off x="4761534" y="3174088"/>
            <a:ext cx="1266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Prototyping</a:t>
            </a:r>
            <a:endParaRPr sz="1300"/>
          </a:p>
        </p:txBody>
      </p:sp>
      <p:sp>
        <p:nvSpPr>
          <p:cNvPr id="286" name="Google Shape;286;p19"/>
          <p:cNvSpPr txBox="1"/>
          <p:nvPr/>
        </p:nvSpPr>
        <p:spPr>
          <a:xfrm>
            <a:off x="-262425" y="2272850"/>
            <a:ext cx="2414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Problem Identification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7" name="Google Shape;287;p19"/>
          <p:cNvSpPr txBox="1"/>
          <p:nvPr/>
        </p:nvSpPr>
        <p:spPr>
          <a:xfrm>
            <a:off x="7287875" y="2272850"/>
            <a:ext cx="2196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Final Model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8" name="Google Shape;288;p19"/>
          <p:cNvSpPr txBox="1"/>
          <p:nvPr/>
        </p:nvSpPr>
        <p:spPr>
          <a:xfrm>
            <a:off x="6070162" y="3641550"/>
            <a:ext cx="14118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3D printing, Hardware, Software</a:t>
            </a:r>
            <a:endParaRPr sz="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9" name="Google Shape;289;p19"/>
          <p:cNvSpPr txBox="1"/>
          <p:nvPr/>
        </p:nvSpPr>
        <p:spPr>
          <a:xfrm>
            <a:off x="6074184" y="3174088"/>
            <a:ext cx="1266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Testing &amp; Fabrication</a:t>
            </a:r>
            <a:endParaRPr sz="1300"/>
          </a:p>
        </p:txBody>
      </p:sp>
      <p:pic>
        <p:nvPicPr>
          <p:cNvPr id="290" name="Google Shape;29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8351" y="169225"/>
            <a:ext cx="463449" cy="43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0"/>
          <p:cNvSpPr txBox="1"/>
          <p:nvPr>
            <p:ph type="title"/>
          </p:nvPr>
        </p:nvSpPr>
        <p:spPr>
          <a:xfrm>
            <a:off x="1052550" y="459288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latin typeface="Georgia"/>
                <a:ea typeface="Georgia"/>
                <a:cs typeface="Georgia"/>
                <a:sym typeface="Georgia"/>
              </a:rPr>
              <a:t>Table of Contents</a:t>
            </a:r>
            <a:endParaRPr sz="2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6" name="Google Shape;296;p20"/>
          <p:cNvSpPr txBox="1"/>
          <p:nvPr/>
        </p:nvSpPr>
        <p:spPr>
          <a:xfrm>
            <a:off x="1181953" y="1376563"/>
            <a:ext cx="30183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Core Motivations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</a:endParaRPr>
          </a:p>
        </p:txBody>
      </p:sp>
      <p:sp>
        <p:nvSpPr>
          <p:cNvPr id="297" name="Google Shape;297;p20"/>
          <p:cNvSpPr txBox="1"/>
          <p:nvPr/>
        </p:nvSpPr>
        <p:spPr>
          <a:xfrm>
            <a:off x="1181953" y="1684188"/>
            <a:ext cx="30183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</a:rPr>
              <a:t>Novelty &amp; Functionality</a:t>
            </a:r>
            <a:endParaRPr>
              <a:solidFill>
                <a:srgbClr val="CACACA"/>
              </a:solidFill>
            </a:endParaRPr>
          </a:p>
        </p:txBody>
      </p:sp>
      <p:sp>
        <p:nvSpPr>
          <p:cNvPr id="298" name="Google Shape;298;p20"/>
          <p:cNvSpPr txBox="1"/>
          <p:nvPr/>
        </p:nvSpPr>
        <p:spPr>
          <a:xfrm>
            <a:off x="1181953" y="2108339"/>
            <a:ext cx="30183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</a:rPr>
              <a:t>Design Detailing</a:t>
            </a:r>
            <a:endParaRPr sz="1800">
              <a:solidFill>
                <a:srgbClr val="CACACA"/>
              </a:solidFill>
            </a:endParaRPr>
          </a:p>
        </p:txBody>
      </p:sp>
      <p:sp>
        <p:nvSpPr>
          <p:cNvPr id="299" name="Google Shape;299;p20"/>
          <p:cNvSpPr txBox="1"/>
          <p:nvPr/>
        </p:nvSpPr>
        <p:spPr>
          <a:xfrm>
            <a:off x="1181953" y="2568840"/>
            <a:ext cx="30183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Technical/Product Specs.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00" name="Google Shape;300;p20"/>
          <p:cNvSpPr txBox="1"/>
          <p:nvPr/>
        </p:nvSpPr>
        <p:spPr>
          <a:xfrm>
            <a:off x="1181950" y="4223712"/>
            <a:ext cx="30183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</a:rPr>
              <a:t>Time &amp; Cost Estimates</a:t>
            </a:r>
            <a:endParaRPr>
              <a:solidFill>
                <a:srgbClr val="CACACA"/>
              </a:solidFill>
            </a:endParaRPr>
          </a:p>
        </p:txBody>
      </p:sp>
      <p:sp>
        <p:nvSpPr>
          <p:cNvPr id="301" name="Google Shape;301;p20"/>
          <p:cNvSpPr txBox="1"/>
          <p:nvPr/>
        </p:nvSpPr>
        <p:spPr>
          <a:xfrm>
            <a:off x="4284901" y="1864413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302" name="Google Shape;3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1626" y="192525"/>
            <a:ext cx="463449" cy="436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0"/>
          <p:cNvSpPr txBox="1"/>
          <p:nvPr/>
        </p:nvSpPr>
        <p:spPr>
          <a:xfrm>
            <a:off x="1181950" y="2993763"/>
            <a:ext cx="16755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Circuit Diagram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4" name="Google Shape;304;p20"/>
          <p:cNvSpPr txBox="1"/>
          <p:nvPr/>
        </p:nvSpPr>
        <p:spPr>
          <a:xfrm>
            <a:off x="1181950" y="3436088"/>
            <a:ext cx="18705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Working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5" name="Google Shape;305;p20"/>
          <p:cNvSpPr txBox="1"/>
          <p:nvPr/>
        </p:nvSpPr>
        <p:spPr>
          <a:xfrm>
            <a:off x="1181950" y="3927613"/>
            <a:ext cx="20772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Bill Of Material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1"/>
          <p:cNvSpPr txBox="1"/>
          <p:nvPr>
            <p:ph type="title"/>
          </p:nvPr>
        </p:nvSpPr>
        <p:spPr>
          <a:xfrm>
            <a:off x="864450" y="0"/>
            <a:ext cx="3551700" cy="6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latin typeface="Georgia"/>
                <a:ea typeface="Georgia"/>
                <a:cs typeface="Georgia"/>
                <a:sym typeface="Georgia"/>
              </a:rPr>
              <a:t>Core Motivations</a:t>
            </a:r>
            <a:endParaRPr sz="26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11" name="Google Shape;311;p21"/>
          <p:cNvSpPr txBox="1"/>
          <p:nvPr>
            <p:ph idx="1" type="body"/>
          </p:nvPr>
        </p:nvSpPr>
        <p:spPr>
          <a:xfrm>
            <a:off x="1104350" y="1052550"/>
            <a:ext cx="7428300" cy="3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en-GB" sz="1500">
                <a:latin typeface="Arial"/>
                <a:ea typeface="Arial"/>
                <a:cs typeface="Arial"/>
                <a:sym typeface="Arial"/>
              </a:rPr>
              <a:t>Detecting obstacles at varying Heights and Distances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Combined with algorithms for accurate identification, mapping, and real-time processing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en-GB" sz="1500">
                <a:latin typeface="Arial"/>
                <a:ea typeface="Arial"/>
                <a:cs typeface="Arial"/>
                <a:sym typeface="Arial"/>
              </a:rPr>
              <a:t>Navigation in Unfamiliar environments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 AI-powered systems to provide real-time guidance and ensure safe, efficient movement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en-GB" sz="1500">
                <a:latin typeface="Arial"/>
                <a:ea typeface="Arial"/>
                <a:cs typeface="Arial"/>
                <a:sym typeface="Arial"/>
              </a:rPr>
              <a:t>Accessible and Reliable assistive technology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Enhancing independence, communication, and mobility through user-friendly and dependable solutions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en-GB" sz="1500">
                <a:latin typeface="Arial"/>
                <a:ea typeface="Arial"/>
                <a:cs typeface="Arial"/>
                <a:sym typeface="Arial"/>
              </a:rPr>
              <a:t>Enhancing Quality of Life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350">
                <a:latin typeface="Arial"/>
                <a:ea typeface="Arial"/>
                <a:cs typeface="Arial"/>
                <a:sym typeface="Arial"/>
              </a:rPr>
              <a:t>Providing accessible assistive technology to make visually impaired comfortable</a:t>
            </a: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2" name="Google Shape;3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1626" y="192525"/>
            <a:ext cx="463449" cy="43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2"/>
          <p:cNvSpPr txBox="1"/>
          <p:nvPr>
            <p:ph type="title"/>
          </p:nvPr>
        </p:nvSpPr>
        <p:spPr>
          <a:xfrm>
            <a:off x="955850" y="0"/>
            <a:ext cx="1567800" cy="6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latin typeface="Georgia"/>
                <a:ea typeface="Georgia"/>
                <a:cs typeface="Georgia"/>
                <a:sym typeface="Georgia"/>
              </a:rPr>
              <a:t>Novelty</a:t>
            </a:r>
            <a:endParaRPr sz="26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18" name="Google Shape;318;p22"/>
          <p:cNvSpPr txBox="1"/>
          <p:nvPr/>
        </p:nvSpPr>
        <p:spPr>
          <a:xfrm>
            <a:off x="812750" y="1891325"/>
            <a:ext cx="22437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AI Enabled </a:t>
            </a: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Pothole</a:t>
            </a: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Detection</a:t>
            </a:r>
            <a:endParaRPr/>
          </a:p>
        </p:txBody>
      </p:sp>
      <p:sp>
        <p:nvSpPr>
          <p:cNvPr id="319" name="Google Shape;319;p22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Detects uneven patches over surface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0" name="Google Shape;320;p22"/>
          <p:cNvSpPr txBox="1"/>
          <p:nvPr/>
        </p:nvSpPr>
        <p:spPr>
          <a:xfrm>
            <a:off x="812750" y="333747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Hands free</a:t>
            </a:r>
            <a:endParaRPr/>
          </a:p>
        </p:txBody>
      </p:sp>
      <p:sp>
        <p:nvSpPr>
          <p:cNvPr id="321" name="Google Shape;321;p22"/>
          <p:cNvSpPr txBox="1"/>
          <p:nvPr/>
        </p:nvSpPr>
        <p:spPr>
          <a:xfrm>
            <a:off x="812750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Reliable and High accuracy, real time operation with minimal cognitive load.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2" name="Google Shape;322;p22"/>
          <p:cNvSpPr txBox="1"/>
          <p:nvPr/>
        </p:nvSpPr>
        <p:spPr>
          <a:xfrm>
            <a:off x="6522925" y="1904850"/>
            <a:ext cx="21828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Compatible to Use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3" name="Google Shape;323;p22"/>
          <p:cNvSpPr txBox="1"/>
          <p:nvPr/>
        </p:nvSpPr>
        <p:spPr>
          <a:xfrm>
            <a:off x="6548585" y="2282588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Easy to use for visually impaired person. Plug and play.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22"/>
          <p:cNvSpPr txBox="1"/>
          <p:nvPr/>
        </p:nvSpPr>
        <p:spPr>
          <a:xfrm>
            <a:off x="6548575" y="3438575"/>
            <a:ext cx="2131500" cy="2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Navigation System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5" name="Google Shape;325;p22"/>
          <p:cNvSpPr txBox="1"/>
          <p:nvPr/>
        </p:nvSpPr>
        <p:spPr>
          <a:xfrm>
            <a:off x="6548575" y="3680375"/>
            <a:ext cx="1991400" cy="73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With the help of google maps, it guides user for real time routes and also provide their live location to caretakers.,</a:t>
            </a:r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26" name="Google Shape;326;p22"/>
          <p:cNvCxnSpPr/>
          <p:nvPr/>
        </p:nvCxnSpPr>
        <p:spPr>
          <a:xfrm flipH="1">
            <a:off x="780745" y="15428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7" name="Google Shape;327;p22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28" name="Google Shape;328;p22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29" name="Google Shape;329;p22"/>
          <p:cNvCxnSpPr/>
          <p:nvPr/>
        </p:nvCxnSpPr>
        <p:spPr>
          <a:xfrm flipH="1">
            <a:off x="780745" y="45554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0" name="Google Shape;330;p22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2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2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2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4" name="Google Shape;334;p22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335" name="Google Shape;335;p22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2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7" name="Google Shape;337;p22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38" name="Google Shape;338;p22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339" name="Google Shape;339;p22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2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1" name="Google Shape;341;p22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42" name="Google Shape;342;p22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343" name="Google Shape;343;p22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2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5" name="Google Shape;345;p22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46" name="Google Shape;346;p22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347" name="Google Shape;347;p22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2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9" name="Google Shape;349;p22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0" name="Google Shape;350;p22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1" name="Google Shape;3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1626" y="192525"/>
            <a:ext cx="463449" cy="43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3"/>
          <p:cNvSpPr txBox="1"/>
          <p:nvPr>
            <p:ph type="title"/>
          </p:nvPr>
        </p:nvSpPr>
        <p:spPr>
          <a:xfrm>
            <a:off x="902025" y="0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600">
                <a:latin typeface="Georgia"/>
                <a:ea typeface="Georgia"/>
                <a:cs typeface="Georgia"/>
                <a:sym typeface="Georgia"/>
              </a:rPr>
              <a:t>Functionality</a:t>
            </a:r>
            <a:endParaRPr sz="2600"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357" name="Google Shape;357;p23"/>
          <p:cNvGrpSpPr/>
          <p:nvPr/>
        </p:nvGrpSpPr>
        <p:grpSpPr>
          <a:xfrm>
            <a:off x="1566425" y="1041875"/>
            <a:ext cx="1018200" cy="1018200"/>
            <a:chOff x="1359550" y="3154500"/>
            <a:chExt cx="1018200" cy="1018200"/>
          </a:xfrm>
        </p:grpSpPr>
        <p:sp>
          <p:nvSpPr>
            <p:cNvPr id="358" name="Google Shape;358;p23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3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3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3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2" name="Google Shape;362;p23"/>
          <p:cNvSpPr txBox="1"/>
          <p:nvPr/>
        </p:nvSpPr>
        <p:spPr>
          <a:xfrm>
            <a:off x="1234200" y="2206625"/>
            <a:ext cx="1763400" cy="6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Real-Time Obstacle Detection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3" name="Google Shape;363;p23"/>
          <p:cNvSpPr txBox="1"/>
          <p:nvPr/>
        </p:nvSpPr>
        <p:spPr>
          <a:xfrm>
            <a:off x="1752000" y="1395400"/>
            <a:ext cx="6561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1.</a:t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64" name="Google Shape;364;p23"/>
          <p:cNvGrpSpPr/>
          <p:nvPr/>
        </p:nvGrpSpPr>
        <p:grpSpPr>
          <a:xfrm>
            <a:off x="3491325" y="2459200"/>
            <a:ext cx="1018200" cy="1018200"/>
            <a:chOff x="1359550" y="3154500"/>
            <a:chExt cx="1018200" cy="1018200"/>
          </a:xfrm>
        </p:grpSpPr>
        <p:sp>
          <p:nvSpPr>
            <p:cNvPr id="365" name="Google Shape;365;p23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3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3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3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9" name="Google Shape;369;p23"/>
          <p:cNvSpPr txBox="1"/>
          <p:nvPr/>
        </p:nvSpPr>
        <p:spPr>
          <a:xfrm>
            <a:off x="3676900" y="2812725"/>
            <a:ext cx="6561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2.</a:t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0" name="Google Shape;370;p23"/>
          <p:cNvSpPr txBox="1"/>
          <p:nvPr/>
        </p:nvSpPr>
        <p:spPr>
          <a:xfrm>
            <a:off x="3111600" y="3654725"/>
            <a:ext cx="1817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Turn-by-Turn Navigation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71" name="Google Shape;371;p23"/>
          <p:cNvGrpSpPr/>
          <p:nvPr/>
        </p:nvGrpSpPr>
        <p:grpSpPr>
          <a:xfrm>
            <a:off x="5366550" y="1041875"/>
            <a:ext cx="1018200" cy="1018200"/>
            <a:chOff x="1359550" y="3154500"/>
            <a:chExt cx="1018200" cy="1018200"/>
          </a:xfrm>
        </p:grpSpPr>
        <p:sp>
          <p:nvSpPr>
            <p:cNvPr id="372" name="Google Shape;372;p23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3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3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3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6" name="Google Shape;376;p23"/>
          <p:cNvSpPr txBox="1"/>
          <p:nvPr/>
        </p:nvSpPr>
        <p:spPr>
          <a:xfrm>
            <a:off x="5552125" y="1395400"/>
            <a:ext cx="6561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r>
              <a:rPr b="1"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7" name="Google Shape;377;p23"/>
          <p:cNvSpPr txBox="1"/>
          <p:nvPr/>
        </p:nvSpPr>
        <p:spPr>
          <a:xfrm>
            <a:off x="5088900" y="2248763"/>
            <a:ext cx="157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Dynamic Alerts</a:t>
            </a:r>
            <a:endParaRPr b="1"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78" name="Google Shape;378;p23"/>
          <p:cNvGrpSpPr/>
          <p:nvPr/>
        </p:nvGrpSpPr>
        <p:grpSpPr>
          <a:xfrm>
            <a:off x="7501675" y="2459200"/>
            <a:ext cx="1018200" cy="1018200"/>
            <a:chOff x="1359550" y="3154500"/>
            <a:chExt cx="1018200" cy="1018200"/>
          </a:xfrm>
        </p:grpSpPr>
        <p:sp>
          <p:nvSpPr>
            <p:cNvPr id="379" name="Google Shape;379;p23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3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3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3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3" name="Google Shape;383;p23"/>
          <p:cNvSpPr txBox="1"/>
          <p:nvPr/>
        </p:nvSpPr>
        <p:spPr>
          <a:xfrm>
            <a:off x="7687250" y="2812725"/>
            <a:ext cx="6561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r>
              <a:rPr b="1"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4" name="Google Shape;384;p23"/>
          <p:cNvSpPr txBox="1"/>
          <p:nvPr/>
        </p:nvSpPr>
        <p:spPr>
          <a:xfrm>
            <a:off x="7224025" y="3666088"/>
            <a:ext cx="157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Wearable Design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5" name="Google Shape;385;p23"/>
          <p:cNvSpPr txBox="1"/>
          <p:nvPr/>
        </p:nvSpPr>
        <p:spPr>
          <a:xfrm>
            <a:off x="1156950" y="2812725"/>
            <a:ext cx="1894800" cy="6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Identifies obstacles like walls, poles, and vehicles using sensors such as LiDAR, cameras, or ultrasonic sensors.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6" name="Google Shape;386;p23"/>
          <p:cNvSpPr txBox="1"/>
          <p:nvPr/>
        </p:nvSpPr>
        <p:spPr>
          <a:xfrm>
            <a:off x="3144975" y="4171338"/>
            <a:ext cx="1710900" cy="6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Utilizes GPS and pre-mapped routes to guide users effectively.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7" name="Google Shape;387;p23"/>
          <p:cNvSpPr txBox="1"/>
          <p:nvPr/>
        </p:nvSpPr>
        <p:spPr>
          <a:xfrm>
            <a:off x="5055750" y="2602775"/>
            <a:ext cx="1710900" cy="6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Notifies users of moving vehicles, approaching people, or other environmental changes for enhanced situational awareness.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8" name="Google Shape;388;p23"/>
          <p:cNvSpPr txBox="1"/>
          <p:nvPr/>
        </p:nvSpPr>
        <p:spPr>
          <a:xfrm>
            <a:off x="7048825" y="4035400"/>
            <a:ext cx="1817400" cy="6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Headset form with adjustable straps or padding for secure, comfortable, and user-friendly mobility.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89" name="Google Shape;38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1626" y="192525"/>
            <a:ext cx="463449" cy="43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Google Shape;39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2200" y="1307850"/>
            <a:ext cx="2972998" cy="3479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25087" y="2956575"/>
            <a:ext cx="1889100" cy="183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29800" y="1307850"/>
            <a:ext cx="2027401" cy="194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20515" y="1307850"/>
            <a:ext cx="1693674" cy="164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01325" y="3057275"/>
            <a:ext cx="362575" cy="173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5400000">
            <a:off x="6875338" y="2075687"/>
            <a:ext cx="127000" cy="174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0800000">
            <a:off x="5964275" y="1310600"/>
            <a:ext cx="186800" cy="178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329810" y="2912772"/>
            <a:ext cx="1889099" cy="1874929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24"/>
          <p:cNvSpPr txBox="1"/>
          <p:nvPr>
            <p:ph idx="4294967295" type="title"/>
          </p:nvPr>
        </p:nvSpPr>
        <p:spPr>
          <a:xfrm>
            <a:off x="3280250" y="410425"/>
            <a:ext cx="2496900" cy="5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700">
                <a:latin typeface="Georgia"/>
                <a:ea typeface="Georgia"/>
                <a:cs typeface="Georgia"/>
                <a:sym typeface="Georgia"/>
              </a:rPr>
              <a:t>Product Concept</a:t>
            </a:r>
            <a:endParaRPr b="1" sz="17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25"/>
          <p:cNvSpPr txBox="1"/>
          <p:nvPr>
            <p:ph idx="4294967295" type="title"/>
          </p:nvPr>
        </p:nvSpPr>
        <p:spPr>
          <a:xfrm>
            <a:off x="3323550" y="4412250"/>
            <a:ext cx="2496900" cy="5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700">
                <a:latin typeface="Georgia"/>
                <a:ea typeface="Georgia"/>
                <a:cs typeface="Georgia"/>
                <a:sym typeface="Georgia"/>
              </a:rPr>
              <a:t>Technical Drawing</a:t>
            </a:r>
            <a:endParaRPr b="1" sz="17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408" name="Google Shape;40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1626" y="192525"/>
            <a:ext cx="463449" cy="43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3525" y="892888"/>
            <a:ext cx="4476974" cy="3357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